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2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notesMasterIdLst>
    <p:notesMasterId r:id="rId15"/>
  </p:notesMasterIdLst>
  <p:sldIdLst>
    <p:sldId id="256" r:id="rId5"/>
    <p:sldId id="257" r:id="rId6"/>
    <p:sldId id="258" r:id="rId7"/>
    <p:sldId id="266" r:id="rId8"/>
    <p:sldId id="267" r:id="rId9"/>
    <p:sldId id="269" r:id="rId10"/>
    <p:sldId id="264" r:id="rId11"/>
    <p:sldId id="260" r:id="rId12"/>
    <p:sldId id="261" r:id="rId13"/>
    <p:sldId id="26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C0296F-99A9-462C-B664-6504C0F005EB}" v="3" dt="2026-04-03T21:06:47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5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31T02:58:26.25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529 111 24536,'-528'-106'0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34.75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0 166 24575,'106'2'0,"117"-4"0,-200-2 0,-1 0 0,1-2 0,22-8 0,-27 8 0,1 0 0,0 1 0,1 1 0,36-3 0,-33 6 0,1-2 0,25-6 0,-25 4 0,48-4 0,-43 7 0,53-12 0,-29 4 0,83-19 0,-82 17 0,-45 8 0,0 2 0,0-1 0,0 1 0,1 0 0,-1 1 0,0 0 0,1 1 0,-1 0 0,1 0 0,-1 1 0,0 0 0,11 3 0,-16-2 0,0 0 0,0 1 0,-1 0 0,1 0 0,-1 0 0,0 0 0,0 1 0,0-1 0,-1 1 0,1 0 0,-1-1 0,1 1 0,1 7 0,-2-9 0,-1 0 0,0 0 0,0 1 0,0-1 0,0 0 0,0 1 0,-1-1 0,1 1 0,-1-1 0,0 1 0,1-1 0,-1 1 0,0-1 0,0 1 0,-1-1 0,1 1 0,-1-1 0,1 1 0,-1-1 0,0 1 0,0-1 0,0 1 0,0-1 0,-2 3 0,2-4-68,0 0 0,0-1-1,0 1 1,0 0 0,0-1 0,-1 1-1,1-1 1,0 1 0,0-1 0,-1 0-1,1 1 1,0-1 0,-1 0 0,1 0-1,0 0 1,-1 0 0,1 0 0,0 0-1,-2-1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42.92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0 113 24575,'63'0'0,"-22"2"0,0-2 0,-1-2 0,81-15 0,-95 12 0,0 2 0,1 0 0,28 1 0,-35 3 0,0-2 0,0 0 0,0-1 0,-1-1 0,1-1 0,35-12 0,-36 9 0,1 2 0,-1 0 0,1 1 0,0 1 0,33-2 0,49-7 0,-65 5 0,1 3 0,0 1 0,0 2 0,67 6 0,-90-2 0,0 1 0,-1 1 0,1 0 0,-1 1 0,0 1 0,-1 0 0,18 12 0,-31-19 0,1 0 0,-1 1 0,1-1 0,-1 0 0,1 0 0,-1 1 0,1-1 0,-1 1 0,1-1 0,-1 0 0,1 1 0,-1-1 0,0 1 0,1-1 0,-1 1 0,0-1 0,1 1 0,-1-1 0,0 1 0,0 0 0,0-1 0,1 1 0,-1-1 0,0 1 0,0-1 0,0 1 0,0 0 0,0-1 0,0 1 0,0-1 0,0 2 0,-16 12 0,-27 2 0,7-11-18,-1-2 0,-70-4 0,44-1-1293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43.673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31T02:58:26.25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56 24575,'31'2'0,"58"10"0,-58-7 0,56 3 0,66-10 0,118 4 0,-200 11 0,-52-8 0,1-2 0,29 3 0,421-5 0,-225-3 0,-225 4 0,0 0 0,35 8 0,-34-6 0,1 0 0,24 1 0,85-7 0,56 4 0,-116 11 0,-52-8 0,1-2 0,29 3 0,118-8 0,63 4 0,-142 10 0,-54-6 0,56 2 0,9-6 0,172-5 0,-240-2 0,-1-1 0,1-1 0,37-15 0,-43 13 0,1 1 0,0 1 0,0 1 0,54-4 0,424 11 0,-485-2 0,1-1 0,36-8 0,-35 5 0,0 1 0,26-1 0,565 3 0,-297 4 0,-295-3 0,1-1 0,33-8 0,-32 5 0,0 2 0,24-2 0,477 4 0,-252 2 0,-251-2 0,-1-1 0,37-8 0,-35 5 0,0 1 0,27-1 0,117 7 0,67-4 0,-161-11 0,-51 9 0,0 0 0,27-1 0,671 3 0,-350 4 0,187-2 0,-532 2 0,0 0 0,40 10 0,-13-1 0,82 16 0,-125-25 0,-1 0 0,1 0 0,-1 1 0,1 0 0,-1 0 0,0 0 0,0 1 0,-1 0 0,1 0 0,-1 1 0,1-1 0,-1 1 0,-1 0 0,1 1 0,-1-1 0,5 9 0,-3-6 0,0 0 0,0-1 0,1 0 0,0 0 0,0 0 0,1-1 0,0 0 0,12 7 0,3-2 0,0 0 0,1-1 0,1-1 0,-1-2 0,1 0 0,1-2 0,-1 0 0,28 0 0,-27-3 0,0 1 0,-1 0 0,1 3 0,-1 0 0,42 16 0,-64-21 0,1 1 0,-1 0 0,0 0 0,0 0 0,0 0 0,0 1 0,0-1 0,0 1 0,0 0 0,-1 0 0,1-1 0,-1 2 0,0-1 0,0 0 0,0 0 0,-1 1 0,1-1 0,-1 1 0,0-1 0,0 1 0,1 5 0,-1-7 0,-1 1 0,0-1 0,0 1 0,0 0 0,0-1 0,0 1 0,0-1 0,-1 1 0,0-1 0,1 0 0,-1 1 0,0-1 0,0 1 0,0-1 0,0 0 0,0 0 0,-1 0 0,1 0 0,-1 0 0,0 0 0,1 0 0,-1 0 0,0 0 0,0-1 0,0 1 0,0-1 0,0 1 0,0-1 0,-1 0 0,1 0 0,0 0 0,-4 1 0,-158 48 0,131-43 0,0-2 0,-1-2 0,1-1 0,-1-1 0,-41-6 0,-17 2 0,-808 3 0,853-7 0,47 7 0,-1 0 0,1 0 0,-1 0 0,1 0 0,-1-1 0,0 1 0,1 0 0,-1 0 0,1-1 0,-1 1 0,1-1 0,-1 1 0,1 0 0,0-1 0,-1 1 0,1-1 0,-1 1 0,1-1 0,0 1 0,-1-1 0,1 1 0,0-1 0,0 1 0,-1-1 0,1 0 0,0 0 0,1 0 0,-1-1 0,1 1 0,0 0 0,-1 0 0,1 0 0,0 1 0,-1-1 0,1 0 0,0 0 0,0 0 0,0 0 0,0 1 0,0-1 0,0 0 0,0 1 0,0-1 0,0 1 0,1-1 0,10-4 0,-1 1 0,0 1 0,1-1 0,0 2 0,0 0 0,0 0 0,0 1 0,0 1 0,22 1 0,-17 0 0,0-1 0,0-1 0,0 0 0,21-6 0,140-25 0,-119 23 0,-110 12 0,-67-5 0,30 0 0,-494 2 0,563-1 0,-1-1 0,-36-8 0,35 5 0,0 1 0,-26-1 0,27 4 0,-11 1 0,-1-2 0,-55-10 0,40 4 0,0 3 0,0 2 0,-92 6 0,32-1 0,-2883-2 0,2971-1 0,0-1 0,-37-8 0,35 5 0,0 1 0,-27-1 0,-528 3 0,278 4 0,279 0 0,-1 0 0,-36 8 0,35-5 0,0-1 0,-26 1 0,-46-4 0,42-2 0,0 3 0,-73 11 0,80-7 0,0-2 0,-1-2 0,-48-5 0,-77 5 0,99 11 0,52-8 0,0-2 0,-30 3 0,-84-7 0,-52 2 0,114 12 0,51-9 0,0 0 0,-28 1 0,-669-3 0,349-5 0,345 2 0,-27 0 0,48 1 0,-1 1 0,0-1 0,1 0 0,-1 1 0,0-1 0,1 1 0,-1 0 0,1 0 0,-1 0 0,1 0 0,0 0 0,-1 0 0,-3 4 0,6-4 0,-1 0 0,1 0 0,-1 0 0,1 0 0,0 0 0,0 0 0,-1 0 0,1 0 0,0 0 0,0 0 0,0 0 0,0 0 0,0 0 0,1 0 0,-1 0 0,0 0 0,0 0 0,1 0 0,-1 0 0,0 0 0,1 0 0,-1 0 0,1 0 0,-1 0 0,1 0 0,0 0 0,-1-1 0,1 1 0,0 0 0,0 0 0,-1-1 0,1 1 0,0 0 0,1 0 0,36 28 0,-32-24 0,6 4 0,0 0 0,0 0 0,1-1 0,0-1 0,1 0 0,-1-1 0,1 0 0,0-1 0,1-1 0,-1 0 0,1-1 0,0-1 0,27 2 0,9-6 0,80-14 0,-100 11 0,112-18 0,15-3 0,-119 20 0,0 1 0,1 3 0,0 1 0,41 5 0,-27-2 0,66-4 0,-49-11 0,-52 8 0,0 1 0,31-1 0,632 3 0,-332 4 0,-330 0 0,-1 0 0,37 8 0,-35-5 0,0-1 0,27 1 0,128-7 0,71 4 0,-175 11 0,-53-9 0,1 0 0,28 1 0,669-3 0,-349-5 0,-339 3 0,-7-1 0,-1 1 0,1 0 0,-1 2 0,1 0 0,-1 1 0,0 2 0,0 0 0,36 14 0,-45-14 0,0-1 0,0 0 0,1-1 0,-1 0 0,1-1 0,22 1 0,83-6 0,-46 0 0,-18 3 0,9-1 0,0 2 0,101 15 0,-99-8 0,0-2 0,131-7 0,-72-2 0,802 3 0,-907 2 0,1 0 0,36 8 0,-35-5 0,0-1 0,26 1 0,494-4 0,-261-3 0,-248 4 0,56 10 0,-56-7 0,54 3 0,-33-8 0,-20-1 0,0 2 0,1 1 0,62 12 0,-55-7 0,1-2 0,0-2 0,0-2 0,54-4 0,1 0 0,248 3 0,-366-1 0,1-1 0,-35-8 0,33 5 0,-1 1 0,-25-1 0,-102-11 0,63 5 0,-47-14 0,90 20 0,-79-19 0,-1-1 0,-167-36 0,265 54 0,-2 2 0,1 1 0,0 1 0,-31 1 0,29 2 0,0-2 0,-49-8 0,32 2 0,-2 3 0,1 2 0,-92 6 0,33-1 0,-502-2 0,589 2 0,0 0 0,0 2 0,0 0 0,1 1 0,0 0 0,-26 13 0,20-9 0,-1 0 0,-40 8 0,7-4 0,-59 20 0,23-5 0,46-15 0,0-2 0,1 2 0,1 2 0,0 3 0,-54 28 0,76-34 0,0-1 0,-1-2 0,-28 8 0,-47 19 0,71-24 0,-1-2 0,0-1 0,0-2 0,-35 5 0,-11 3 0,-82 11 0,-42 11 0,129-25 0,43-7 0,0-1 0,-31 0 0,14-3 0,0 2 0,0 1 0,-81 20 0,67-4 0,46-14 0,-1-1 0,0 0 0,0-2 0,0 1 0,-21 1 0,-150 22 0,115-15 0,44-7 0,0-1 0,-37 2 0,45-5 0,0 1 0,0 1 0,1 1 0,-1 0 0,-17 8 0,16-6 0,0 0 0,-1-1 0,-36 4 0,-58 4 0,69-7 0,-61 1 0,-1429-8 0,1511 0 0,1-1 0,-31-8 0,-31-2 0,-15-5 0,42 6 0,-74-15 0,73 15 0,32 5 0,0 1 0,-45-1 0,33 6 0,-12 1 0,0-3 0,-74-11 0,60 4 0,0 4 0,-130 6 0,71 1 0,116-1 0,1-1 0,-1-1 0,0 0 0,1 0 0,-1 0 0,1-1 0,-1 0 0,1 0 0,-9-5 0,14 6 0,1 0 0,-1 0 0,1 0 0,-1 0 0,1-1 0,-1 1 0,1 0 0,0-1 0,-1 1 0,1-1 0,0 0 0,0 1 0,0-1 0,0 0 0,1 0 0,-2-2 0,2 0 0,-1 1 0,1 0 0,0 0 0,0 0 0,0-1 0,1 1 0,-1 0 0,1 0 0,-1 0 0,1 0 0,0 0 0,0 0 0,3-4 0,1-1 0,1 1 0,0 0 0,0 0 0,1 0 0,0 0 0,0 1 0,0 1 0,1-1 0,0 1 0,0 0 0,1 1 0,8-4 0,40-26 0,37-30-1365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31T02:58:26.26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0 24575,'0'1'0,"0"0"0,1 0 0,-1 0 0,0 0 0,1 0 0,-1 0 0,1 0 0,-1 0 0,1 0 0,0-1 0,-1 1 0,1 0 0,0 0 0,-1-1 0,1 1 0,0 0 0,0-1 0,0 1 0,0-1 0,0 1 0,0-1 0,0 1 0,-1-1 0,1 0 0,2 1 0,32 8 0,-18-5 0,15 4 0,1-2 0,0 0 0,0-2 0,0-2 0,0-1 0,0-1 0,37-6 0,-61 5-170,-1 0-1,0 0 0,1-1 1,-1 0-1,0-1 0,0 0 1,8-4-1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31T02:58:26.26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0 24523,'0'546'0,"81"-546"0,-81-546 0,-81 546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31T02:58:26.262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826 71 24575,'-9'8'0,"-1"-1"0,1 0 0,-1 0 0,-12 5 0,-27 19 0,-1 6 0,-87 47 0,17-11 0,91-56 0,0-2 0,-2-1 0,-45 15 0,36-14 0,-49 24 0,80-33 0,-1-1 0,1 0 0,-1-1 0,0 0 0,0-1 0,0 0 0,-19 3 0,28-7 0,0 1 0,0 0 0,0-1 0,0 1 0,0-1 0,0 0 0,0 1 0,0-1 0,0 0 0,0 0 0,0 1 0,1-1 0,-1 0 0,0 0 0,1 0 0,-1 0 0,0 0 0,1 0 0,-1 0 0,1 0 0,0 0 0,-1 0 0,1 0 0,0 0 0,0-1 0,0 1 0,-1 0 0,1 0 0,1-2 0,-2-42 0,2 37 0,-1-7 0,0 0 0,1 1 0,1-1 0,0 1 0,1 0 0,1-1 0,0 1 0,1 0 0,0 1 0,1 0 0,1-1 0,0 2 0,1-1 0,14-18 0,10-8 0,-26 31 0,0-1 0,1 1 0,0 1 0,0-1 0,16-11 0,19-14 0,-34 25 0,0 1 0,1-1 0,0 2 0,0-1 0,1 2 0,0-1 0,0 1 0,15-5 0,-23 9 0,-1 1 0,0 0 0,1-1 0,-1 1 0,0 0 0,0 0 0,1 0 0,-1 0 0,0 0 0,1 0 0,-1 1 0,0-1 0,0 0 0,1 1 0,-1-1 0,0 1 0,0-1 0,1 1 0,-1-1 0,0 1 0,0 0 0,0 0 0,0-1 0,0 1 0,0 0 0,0 0 0,0 1 0,1 1 0,0 0 0,-1 0 0,0 0 0,1 1 0,-1-1 0,0 0 0,-1 0 0,1 1 0,-1-1 0,1 5 0,-1 5 0,0 0 0,-1-1 0,-1 1 0,-5 22 0,-2-11 0,-1-1 0,-2-1 0,0 0 0,-30 40 0,19-28 0,-56 74 0,79-108 0,0 0 0,0 1 0,0-1 0,-1 0 0,1 1 0,0-1 0,0 0 0,0 1 0,0-1 0,0 0 0,0 0 0,-1 1 0,1-1 0,0 0 0,0 0 0,0 1 0,-1-1 0,1 0 0,0 0 0,0 0 0,-1 1 0,1-1 0,0 0 0,-1 0 0,1 0 0,0 0 0,0 0 0,-1 0 0,1 1 0,0-1 0,-1 0 0,1 0 0,0 0 0,-1 0 0,1 0 0,0 0 0,-1 0 0,1 0 0,0 0 0,0-1 0,-1 1 0,1 0 0,0 0 0,-1 0 0,1 0 0,0 0 0,-1 0 0,1-1 0,-5-19 0,5-28 0,1 40-124,2 0 0,-1 1 0,1-1 0,1 1 0,-1 0 0,1 0-1,0 0 1,1 0 0,0 1 0,11-12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32.63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0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34.75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0 166 24575,'106'2'0,"117"-4"0,-200-2 0,-1 0 0,1-2 0,22-8 0,-27 8 0,1 0 0,0 1 0,1 1 0,36-3 0,-33 6 0,1-2 0,25-6 0,-25 4 0,48-4 0,-43 7 0,53-12 0,-29 4 0,83-19 0,-82 17 0,-45 8 0,0 2 0,0-1 0,0 1 0,1 0 0,-1 1 0,0 0 0,1 1 0,-1 0 0,1 0 0,-1 1 0,0 0 0,11 3 0,-16-2 0,0 0 0,0 1 0,-1 0 0,1 0 0,-1 0 0,0 0 0,0 1 0,0-1 0,-1 1 0,1 0 0,-1-1 0,1 1 0,1 7 0,-2-9 0,-1 0 0,0 0 0,0 1 0,0-1 0,0 0 0,0 1 0,-1-1 0,1 1 0,-1-1 0,0 1 0,1-1 0,-1 1 0,0-1 0,0 1 0,-1-1 0,1 1 0,-1-1 0,1 1 0,-1-1 0,0 1 0,0-1 0,0 1 0,0-1 0,-2 3 0,2-4-68,0 0 0,0-1-1,0 1 1,0 0 0,0-1 0,-1 1-1,1-1 1,0 1 0,0-1 0,-1 0-1,1 1 1,0-1 0,-1 0 0,1 0-1,0 0 1,-1 0 0,1 0 0,0 0-1,-2-1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43.673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3T07:00:32.636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A2D5D-2921-42BA-8571-8CDE6F0CB5D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1C956-E2C9-43BD-97D0-FA24DF2BE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05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1C956-E2C9-43BD-97D0-FA24DF2BE3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53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0BBC7-C03D-92FD-01A2-3B386296A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915B60-B1C2-1542-ECAF-B9BE1CBF90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AEB73B-26E4-8E45-D558-BDD9F2085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95BF9-9ADA-D460-DDB1-0C01CA7F0E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1C956-E2C9-43BD-97D0-FA24DF2BE3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33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1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4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3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3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1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4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0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9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3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4B761-A817-4523-ABF2-510B5F12724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4DF09D-71AC-4779-BB91-04D2A09A5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88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image" Target="../media/image11.png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4.xml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customXml" Target="../ink/ink6.xml"/><Relationship Id="rId7" Type="http://schemas.openxmlformats.org/officeDocument/2006/relationships/customXml" Target="../ink/ink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customXml" Target="../ink/ink7.xml"/><Relationship Id="rId4" Type="http://schemas.openxmlformats.org/officeDocument/2006/relationships/image" Target="../media/image15.png"/><Relationship Id="rId9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0.png"/><Relationship Id="rId5" Type="http://schemas.openxmlformats.org/officeDocument/2006/relationships/customXml" Target="../ink/ink10.xml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customXml" Target="../ink/ink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8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6158A48-88A7-A04C-858D-4E188F7F9F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49481" y="945971"/>
            <a:ext cx="10883899" cy="30812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Physics-Informed Long Short-Term Memory Neural Networks for Response Prediction</a:t>
            </a:r>
            <a:r>
              <a:rPr lang="en-US" altLang="en-US" sz="4100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kumimoji="0" lang="en-US" altLang="en-US" sz="4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and Parametric Identification of Nonlinear Dynamical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8E6B82-FC49-AEC9-7AD1-10B4455F1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5171093"/>
            <a:ext cx="9078628" cy="860620"/>
          </a:xfrm>
        </p:spPr>
        <p:txBody>
          <a:bodyPr anchor="ctr">
            <a:norm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Author: John P. Anderson, ERAU Aerospace Engineering</a:t>
            </a:r>
          </a:p>
          <a:p>
            <a:r>
              <a:rPr lang="en-US" sz="2200" dirty="0">
                <a:solidFill>
                  <a:srgbClr val="FFFFFF"/>
                </a:solidFill>
              </a:rPr>
              <a:t>Mentor: Dr. </a:t>
            </a:r>
            <a:r>
              <a:rPr lang="en-US" sz="2200" dirty="0" err="1">
                <a:solidFill>
                  <a:srgbClr val="FFFFFF"/>
                </a:solidFill>
              </a:rPr>
              <a:t>Yabin</a:t>
            </a:r>
            <a:r>
              <a:rPr lang="en-US" sz="2200" dirty="0">
                <a:solidFill>
                  <a:srgbClr val="FFFFFF"/>
                </a:solidFill>
              </a:rPr>
              <a:t> Liao, ERAU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99054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DB3A45-8B70-0B66-E93D-F110758FC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Conclusions and Real-World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9318B-049D-C708-A720-036A2BDC0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82" y="2017843"/>
            <a:ext cx="9724031" cy="3683358"/>
          </a:xfrm>
        </p:spPr>
        <p:txBody>
          <a:bodyPr anchor="ctr">
            <a:normAutofit/>
          </a:bodyPr>
          <a:lstStyle/>
          <a:p>
            <a:pPr marL="342900" indent="-342900"/>
            <a:r>
              <a:rPr lang="en-US" sz="2000" dirty="0"/>
              <a:t>Parameters solved accurately: &lt;15% (c), &lt;1% (k), &lt;2% (k₃)</a:t>
            </a:r>
          </a:p>
          <a:p>
            <a:pPr marL="342900" indent="-342900"/>
            <a:r>
              <a:rPr lang="en-US" sz="2000" dirty="0"/>
              <a:t>Prediction NRMSE reduced from 0.5977 to 0.1813 </a:t>
            </a:r>
          </a:p>
          <a:p>
            <a:pPr marL="342900" indent="-342900"/>
            <a:r>
              <a:rPr lang="en-US" sz="2000" dirty="0"/>
              <a:t>PI-LSTM has potential applications in dynamical modeling and testing by providing alternatives to traditional methods</a:t>
            </a:r>
          </a:p>
        </p:txBody>
      </p:sp>
    </p:spTree>
    <p:extLst>
      <p:ext uri="{BB962C8B-B14F-4D97-AF65-F5344CB8AC3E}">
        <p14:creationId xmlns:p14="http://schemas.microsoft.com/office/powerpoint/2010/main" val="124831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2F8308-CB62-DE77-F00B-3425D752A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Acknowledgements</a:t>
            </a:r>
          </a:p>
        </p:txBody>
      </p:sp>
      <p:pic>
        <p:nvPicPr>
          <p:cNvPr id="4" name="Picture 2" descr="Arizona Space Grant Consortium | Home">
            <a:extLst>
              <a:ext uri="{FF2B5EF4-FFF2-40B4-BE49-F238E27FC236}">
                <a16:creationId xmlns:a16="http://schemas.microsoft.com/office/drawing/2014/main" id="{C5BA4C16-9AAE-350E-19B1-B4709F559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6201" y="3887191"/>
            <a:ext cx="6070202" cy="97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Undergraduate Research Institute">
            <a:extLst>
              <a:ext uri="{FF2B5EF4-FFF2-40B4-BE49-F238E27FC236}">
                <a16:creationId xmlns:a16="http://schemas.microsoft.com/office/drawing/2014/main" id="{602E3460-1F5F-06D2-7C8A-DE0F2F058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91014" y="2700415"/>
            <a:ext cx="3344785" cy="334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46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91033-287B-3C31-3F32-13AB01BE9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4"/>
            <a:ext cx="6714699" cy="317868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 Statement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66903-BCFA-3291-39E5-CF16D0AAB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5397" y="4960961"/>
            <a:ext cx="7055893" cy="107805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Closed-form solutions are often infeasible for nonlinear structural systems</a:t>
            </a: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554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4CD676-38E6-F59A-E43F-978A3DE9B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D981AE72-24F8-E523-5140-C65C81980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07B716B-F215-060D-E581-1746C9F47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48FAEAE7-B543-C8C2-871E-A8EC1D8D5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FF9D38D5-751F-BA37-2DB9-AEF798E4F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EB93DD8D-24A6-1EA9-6E13-2E3D6D7F2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5ED01-AA8D-55AC-C2DE-512CFFBAF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Objectives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6D3279D-5B67-126A-9423-05889A89D4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4" r="5893" b="8672"/>
          <a:stretch>
            <a:fillRect/>
          </a:stretch>
        </p:blipFill>
        <p:spPr>
          <a:xfrm>
            <a:off x="2566987" y="3232593"/>
            <a:ext cx="6524625" cy="275863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23DDD412-5AC1-B229-16CB-BF07E8FB1D11}"/>
                  </a:ext>
                </a:extLst>
              </p14:cNvPr>
              <p14:cNvContentPartPr>
                <a14:cpLocks xmlns:a14="http://schemas.microsoft.com/office/drawing/2010/main"/>
              </p14:cNvContentPartPr>
              <p14:nvPr/>
            </p14:nvContentPartPr>
            <p14:xfrm>
              <a:off x="1323840" y="4162110"/>
              <a:ext cx="190440" cy="385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23DDD412-5AC1-B229-16CB-BF07E8FB1D11}"/>
                  </a:ext>
                </a:extLst>
              </p:cNvPr>
              <p:cNvPicPr>
                <a:picLocks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61200" y="4099110"/>
                <a:ext cx="316080" cy="16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5F67D83-2DC5-1653-39DD-4F0ED5CA100B}"/>
                  </a:ext>
                </a:extLst>
              </p14:cNvPr>
              <p14:cNvContentPartPr/>
              <p14:nvPr/>
            </p14:nvContentPartPr>
            <p14:xfrm>
              <a:off x="2847720" y="4170750"/>
              <a:ext cx="3404880" cy="42084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5F67D83-2DC5-1653-39DD-4F0ED5CA100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85080" y="4108110"/>
                <a:ext cx="3530520" cy="54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404165FB-052E-96D3-7ECF-89CA44F7F922}"/>
                  </a:ext>
                </a:extLst>
              </p14:cNvPr>
              <p14:cNvContentPartPr/>
              <p14:nvPr/>
            </p14:nvContentPartPr>
            <p14:xfrm>
              <a:off x="4152720" y="4486110"/>
              <a:ext cx="160920" cy="216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404165FB-052E-96D3-7ECF-89CA44F7F92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090080" y="4423110"/>
                <a:ext cx="286560" cy="14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7B374321-6366-53A4-2FCB-FB269EDD8793}"/>
                  </a:ext>
                </a:extLst>
              </p14:cNvPr>
              <p14:cNvContentPartPr/>
              <p14:nvPr/>
            </p14:nvContentPartPr>
            <p14:xfrm>
              <a:off x="7043160" y="5201070"/>
              <a:ext cx="29520" cy="1969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7B374321-6366-53A4-2FCB-FB269EDD879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80160" y="5138070"/>
                <a:ext cx="155160" cy="32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0DEFC193-55FB-3269-0FE8-1A44E03772C4}"/>
                  </a:ext>
                </a:extLst>
              </p14:cNvPr>
              <p14:cNvContentPartPr/>
              <p14:nvPr/>
            </p14:nvContentPartPr>
            <p14:xfrm>
              <a:off x="6760920" y="5108190"/>
              <a:ext cx="297360" cy="18108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0DEFC193-55FB-3269-0FE8-1A44E03772C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97920" y="5045190"/>
                <a:ext cx="423000" cy="30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B29ADBA-D482-B1A9-B609-B620E1B83C9C}"/>
                  </a:ext>
                </a:extLst>
              </p:cNvPr>
              <p:cNvSpPr txBox="1"/>
              <p:nvPr/>
            </p:nvSpPr>
            <p:spPr>
              <a:xfrm>
                <a:off x="3914470" y="4301444"/>
                <a:ext cx="4764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B29ADBA-D482-B1A9-B609-B620E1B83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470" y="4301444"/>
                <a:ext cx="476499" cy="369332"/>
              </a:xfrm>
              <a:prstGeom prst="rect">
                <a:avLst/>
              </a:prstGeom>
              <a:blipFill>
                <a:blip r:embed="rId13"/>
                <a:stretch>
                  <a:fillRect r="-243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FFA93A-ABEF-53DC-2213-DA6959A2878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5640" y="5570402"/>
                <a:ext cx="60960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9FFA93A-ABEF-53DC-2213-DA6959A28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640" y="5570402"/>
                <a:ext cx="609600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9813219-488A-BD62-B789-B700D2600C6D}"/>
                  </a:ext>
                </a:extLst>
              </p:cNvPr>
              <p:cNvSpPr txBox="1"/>
              <p:nvPr/>
            </p:nvSpPr>
            <p:spPr>
              <a:xfrm>
                <a:off x="2847720" y="3468835"/>
                <a:ext cx="4844515" cy="4801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9813219-488A-BD62-B789-B700D2600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720" y="3468835"/>
                <a:ext cx="4844515" cy="480131"/>
              </a:xfrm>
              <a:prstGeom prst="rect">
                <a:avLst/>
              </a:prstGeom>
              <a:blipFill>
                <a:blip r:embed="rId15"/>
                <a:stretch>
                  <a:fillRect b="-20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14C0889-2BBD-4FF2-E5C4-8B4ADDD79A5B}"/>
              </a:ext>
            </a:extLst>
          </p:cNvPr>
          <p:cNvCxnSpPr/>
          <p:nvPr/>
        </p:nvCxnSpPr>
        <p:spPr>
          <a:xfrm>
            <a:off x="8296275" y="5104604"/>
            <a:ext cx="88582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66A2E5F-32F2-5877-E267-4889261437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22015" y="4734200"/>
                <a:ext cx="5733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66A2E5F-32F2-5877-E267-488926143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015" y="4734200"/>
                <a:ext cx="573355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D69E8D2-00C9-93F1-DBD5-51408443F5CD}"/>
                  </a:ext>
                </a:extLst>
              </p:cNvPr>
              <p:cNvSpPr txBox="1"/>
              <p:nvPr/>
            </p:nvSpPr>
            <p:spPr>
              <a:xfrm>
                <a:off x="4337626" y="4979454"/>
                <a:ext cx="381481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D69E8D2-00C9-93F1-DBD5-51408443F5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626" y="4979454"/>
                <a:ext cx="3814818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D5FEB1C-9962-F6C1-6752-1C805091F1EA}"/>
              </a:ext>
            </a:extLst>
          </p:cNvPr>
          <p:cNvCxnSpPr/>
          <p:nvPr/>
        </p:nvCxnSpPr>
        <p:spPr>
          <a:xfrm flipV="1">
            <a:off x="6932835" y="3886200"/>
            <a:ext cx="0" cy="21050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4E548AF-C7F1-117A-2E38-118A9B2402A8}"/>
              </a:ext>
            </a:extLst>
          </p:cNvPr>
          <p:cNvCxnSpPr/>
          <p:nvPr/>
        </p:nvCxnSpPr>
        <p:spPr>
          <a:xfrm>
            <a:off x="6935002" y="4310654"/>
            <a:ext cx="8532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47398DB-B233-5D30-4FAB-C1117A43D699}"/>
                  </a:ext>
                </a:extLst>
              </p:cNvPr>
              <p:cNvSpPr txBox="1"/>
              <p:nvPr/>
            </p:nvSpPr>
            <p:spPr>
              <a:xfrm>
                <a:off x="4039796" y="4015964"/>
                <a:ext cx="664368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47398DB-B233-5D30-4FAB-C1117A43D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796" y="4015964"/>
                <a:ext cx="664368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99901EBD-7B18-7218-D95E-6F07C116E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For a Duffing spring-mass-damper system:</a:t>
            </a:r>
          </a:p>
          <a:p>
            <a:pPr lvl="1"/>
            <a:r>
              <a:rPr lang="en-US" dirty="0"/>
              <a:t>ID System Parameters</a:t>
            </a:r>
          </a:p>
          <a:p>
            <a:pPr lvl="1"/>
            <a:r>
              <a:rPr lang="en-US" dirty="0"/>
              <a:t>Create predictive model and compare to past work</a:t>
            </a:r>
          </a:p>
        </p:txBody>
      </p:sp>
    </p:spTree>
    <p:extLst>
      <p:ext uri="{BB962C8B-B14F-4D97-AF65-F5344CB8AC3E}">
        <p14:creationId xmlns:p14="http://schemas.microsoft.com/office/powerpoint/2010/main" val="369152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904B50-F7C8-0621-92D3-E7DF1DCBF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932C579-6EBB-0985-A050-0424F9CCB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18FE49B-64F2-4AE1-543B-92E0983D68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CA67187F-DECD-C723-F6AA-573D9E236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034F2F6-B7F0-63FB-FFF3-006E40CAD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A2133AC5-3788-3217-CA19-3C780B890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FB1ADD-B37A-A3AA-ECA2-363EEF4D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LSTM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A765883-E5FF-EC96-83BC-AA91F9D3C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LSTM is a discrete-time model that learns system dynamics from time-series data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B200A94-E574-CB34-2C9B-6E4B9DD3E9D3}"/>
                  </a:ext>
                </a:extLst>
              </p14:cNvPr>
              <p14:cNvContentPartPr/>
              <p14:nvPr/>
            </p14:nvContentPartPr>
            <p14:xfrm>
              <a:off x="4512964" y="5741915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B200A94-E574-CB34-2C9B-6E4B9DD3E9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50324" y="5678915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2890574B-FB00-48B0-256C-027C24050760}"/>
                  </a:ext>
                </a:extLst>
              </p14:cNvPr>
              <p14:cNvContentPartPr/>
              <p14:nvPr/>
            </p14:nvContentPartPr>
            <p14:xfrm>
              <a:off x="4483444" y="5672435"/>
              <a:ext cx="470520" cy="608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2890574B-FB00-48B0-256C-027C2405076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20444" y="5609795"/>
                <a:ext cx="596160" cy="18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12A4946D-632B-9744-CDFA-E3F467172A96}"/>
                  </a:ext>
                </a:extLst>
              </p14:cNvPr>
              <p14:cNvContentPartPr/>
              <p14:nvPr/>
            </p14:nvContentPartPr>
            <p14:xfrm>
              <a:off x="9557545" y="5399432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12A4946D-632B-9744-CDFA-E3F467172A9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94905" y="5336792"/>
                <a:ext cx="126000" cy="126000"/>
              </a:xfrm>
              <a:prstGeom prst="rect">
                <a:avLst/>
              </a:prstGeom>
            </p:spPr>
          </p:pic>
        </mc:Fallback>
      </mc:AlternateContent>
      <p:pic>
        <p:nvPicPr>
          <p:cNvPr id="1030" name="Picture 6" descr="The architecture of the Long short‐term memory network (LSTM) model">
            <a:extLst>
              <a:ext uri="{FF2B5EF4-FFF2-40B4-BE49-F238E27FC236}">
                <a16:creationId xmlns:a16="http://schemas.microsoft.com/office/drawing/2014/main" id="{BDAD119A-CD0F-E6A6-02F4-5E5D49CDB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03" y="2862263"/>
            <a:ext cx="809625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71CD488-9DD5-3726-37FF-D4E103259AF9}"/>
                  </a:ext>
                </a:extLst>
              </p:cNvPr>
              <p:cNvSpPr txBox="1"/>
              <p:nvPr/>
            </p:nvSpPr>
            <p:spPr>
              <a:xfrm>
                <a:off x="8407989" y="4368188"/>
                <a:ext cx="3539911" cy="10312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𝑡𝑜𝑡𝑎𝑙</m:t>
                              </m:r>
                            </m:sub>
                          </m:s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𝑑𝑎𝑡𝑎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bar>
                                        <m:barPr>
                                          <m:pos m:val="top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bar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ba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bar>
                                    <m:barPr>
                                      <m:pos m:val="top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bar>
                                </m:e>
                                <m:sup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r>
                        <m:rPr>
                          <m:lit/>
                        </m:rP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71CD488-9DD5-3726-37FF-D4E103259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7989" y="4368188"/>
                <a:ext cx="3539911" cy="10312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73C5A915-B362-793D-8EDD-81B5956176B5}"/>
              </a:ext>
            </a:extLst>
          </p:cNvPr>
          <p:cNvSpPr txBox="1"/>
          <p:nvPr/>
        </p:nvSpPr>
        <p:spPr>
          <a:xfrm>
            <a:off x="8498075" y="3590657"/>
            <a:ext cx="36939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1200" dirty="0"/>
              <a:t>Normalized Root Mean Square Error  (NRMSE)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DF6B800-BBE3-5754-1945-8E309AD4929D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10345038" y="3867656"/>
            <a:ext cx="408687" cy="5005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454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43BCC2-06EC-053F-616B-8D046D0B2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BDAA42E-FB7D-B0A7-1537-CAB8ABBF9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326620B2-7C36-179B-FE82-1D57AADAD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265A2EC-F2CC-0344-A964-BCA4FE2F7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95349635-2B06-B384-02BC-AE4F4F9D2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B974925C-C058-7922-6145-FD6A1E52B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6F9861-CCEC-5C8D-D522-E1D146380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PI-LSTM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09D822-DFBB-86C1-A15E-A924F261B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PI-LSTM is a LSTM model that enforces physics during training to improve predictions and consistency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23FA8525-BE3E-7270-0ADD-2E38DB58D37F}"/>
                  </a:ext>
                </a:extLst>
              </p14:cNvPr>
              <p14:cNvContentPartPr/>
              <p14:nvPr/>
            </p14:nvContentPartPr>
            <p14:xfrm>
              <a:off x="4512964" y="5741915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23FA8525-BE3E-7270-0ADD-2E38DB58D37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49964" y="5678915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3AAA3C4D-D8A3-CA18-5A15-E241A054F7C1}"/>
                  </a:ext>
                </a:extLst>
              </p14:cNvPr>
              <p14:cNvContentPartPr/>
              <p14:nvPr/>
            </p14:nvContentPartPr>
            <p14:xfrm>
              <a:off x="4483444" y="5672435"/>
              <a:ext cx="470520" cy="608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3AAA3C4D-D8A3-CA18-5A15-E241A054F7C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420444" y="5609060"/>
                <a:ext cx="596160" cy="1872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1C17B78-BBC9-9562-9849-07F64BACF16F}"/>
                  </a:ext>
                </a:extLst>
              </p14:cNvPr>
              <p14:cNvContentPartPr/>
              <p14:nvPr/>
            </p14:nvContentPartPr>
            <p14:xfrm>
              <a:off x="5948545" y="5676992"/>
              <a:ext cx="455040" cy="417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1C17B78-BBC9-9562-9849-07F64BACF16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885545" y="5613992"/>
                <a:ext cx="580680" cy="1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81EB82D-FE5B-0B8C-CB6B-14C9998E3107}"/>
                  </a:ext>
                </a:extLst>
              </p14:cNvPr>
              <p14:cNvContentPartPr/>
              <p14:nvPr/>
            </p14:nvContentPartPr>
            <p14:xfrm>
              <a:off x="9557545" y="5399432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81EB82D-FE5B-0B8C-CB6B-14C9998E310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94545" y="533643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42FA70-5557-7035-49AC-A540FD142AEB}"/>
                  </a:ext>
                </a:extLst>
              </p:cNvPr>
              <p:cNvSpPr txBox="1"/>
              <p:nvPr/>
            </p:nvSpPr>
            <p:spPr>
              <a:xfrm>
                <a:off x="1695450" y="3221127"/>
                <a:ext cx="8801100" cy="14388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𝑝h𝑦𝑠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  <m:r>
                        <a:rPr lang="en-US" sz="1800" i="1">
                          <a:latin typeface="Cambria Math" panose="02040503050406030204" pitchFamily="18" charset="0"/>
                        </a:rPr>
                        <m:t>∑</m:t>
                      </m:r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f>
                                    <m:f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num>
                                    <m:den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𝑑𝑡</m:t>
                                      </m:r>
                                    </m:den>
                                  </m:f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f>
                                    <m:f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acc>
                                        <m:accPr>
                                          <m:chr m:val="̂"/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num>
                                    <m:den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  <m:sSup>
                                        <m:sSup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800" i="1" dirty="0">
                  <a:latin typeface="Cambria Math" panose="02040503050406030204" pitchFamily="18" charset="0"/>
                </a:endParaRPr>
              </a:p>
              <a:p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𝑡𝑜𝑡𝑎𝑙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𝑑𝑎𝑡𝑎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𝑝h𝑦𝑠</m:t>
                          </m:r>
                        </m:sub>
                      </m:sSub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𝑝h𝑦𝑠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D42FA70-5557-7035-49AC-A540FD142A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5450" y="3221127"/>
                <a:ext cx="8801100" cy="1438855"/>
              </a:xfrm>
              <a:prstGeom prst="rect">
                <a:avLst/>
              </a:prstGeom>
              <a:blipFill>
                <a:blip r:embed="rId10"/>
                <a:stretch>
                  <a:fillRect b="-12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4846D91-7257-6EA8-E714-7B009B6789F1}"/>
              </a:ext>
            </a:extLst>
          </p:cNvPr>
          <p:cNvCxnSpPr>
            <a:cxnSpLocks/>
          </p:cNvCxnSpPr>
          <p:nvPr/>
        </p:nvCxnSpPr>
        <p:spPr>
          <a:xfrm flipV="1">
            <a:off x="6096000" y="4564885"/>
            <a:ext cx="284703" cy="6183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1A21231-4A0B-30D3-EB78-1DF731AF139E}"/>
              </a:ext>
            </a:extLst>
          </p:cNvPr>
          <p:cNvSpPr txBox="1"/>
          <p:nvPr/>
        </p:nvSpPr>
        <p:spPr>
          <a:xfrm>
            <a:off x="4933950" y="5147042"/>
            <a:ext cx="232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Physics Loss weight</a:t>
            </a:r>
          </a:p>
        </p:txBody>
      </p:sp>
    </p:spTree>
    <p:extLst>
      <p:ext uri="{BB962C8B-B14F-4D97-AF65-F5344CB8AC3E}">
        <p14:creationId xmlns:p14="http://schemas.microsoft.com/office/powerpoint/2010/main" val="455271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85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9030" cy="1576446"/>
            <a:chOff x="0" y="0"/>
            <a:chExt cx="12192002" cy="1576446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B643CF4-7946-BD83-F19C-47C0C503F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52" y="230883"/>
            <a:ext cx="9477377" cy="103051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Data Generation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9426E50-8AEB-5623-32BE-F78284C1639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50244"/>
          <a:stretch>
            <a:fillRect/>
          </a:stretch>
        </p:blipFill>
        <p:spPr>
          <a:xfrm>
            <a:off x="6194614" y="1972892"/>
            <a:ext cx="5569046" cy="2493840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E15C29C2-663E-2616-DD79-362CC7CA72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49035"/>
          <a:stretch>
            <a:fillRect/>
          </a:stretch>
        </p:blipFill>
        <p:spPr>
          <a:xfrm>
            <a:off x="411544" y="1958092"/>
            <a:ext cx="5569046" cy="2554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71705A2-F71D-B357-3C7D-703469320A8E}"/>
                  </a:ext>
                </a:extLst>
              </p:cNvPr>
              <p:cNvSpPr txBox="1"/>
              <p:nvPr/>
            </p:nvSpPr>
            <p:spPr>
              <a:xfrm>
                <a:off x="1371598" y="5070346"/>
                <a:ext cx="9496427" cy="1385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/>
              <a:p>
                <a:pPr defTabSz="914400">
                  <a:lnSpc>
                    <a:spcPct val="9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en-US" sz="2000" b="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000" b="0" i="1">
                          <a:latin typeface="Cambria Math" panose="02040503050406030204" pitchFamily="18" charset="0"/>
                        </a:rPr>
                        <m:t>=4000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+40000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3.5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7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algn="ctr" defTabSz="914400">
                  <a:lnSpc>
                    <a:spcPct val="90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=500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h𝑧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71705A2-F71D-B357-3C7D-703469320A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598" y="5070346"/>
                <a:ext cx="9496427" cy="13852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00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0E8B3-5139-79FB-3381-2E279D9DE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Parameter ID Results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2F81F66C-EE98-828F-AD3B-AA1DD9A66AA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62238" y="1822348"/>
            <a:ext cx="8867524" cy="459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0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F18D1-C5AB-66F5-15A6-6C995639D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Prediction and Comparison to Past Work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F84F0DC-EB43-BE7E-192A-D9047D8063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b="66736"/>
          <a:stretch>
            <a:fillRect/>
          </a:stretch>
        </p:blipFill>
        <p:spPr>
          <a:xfrm>
            <a:off x="223968" y="2981887"/>
            <a:ext cx="5642921" cy="2440179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C038E92E-E57D-78DA-9D4F-D86B989DEB5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3264" b="33472"/>
          <a:stretch>
            <a:fillRect/>
          </a:stretch>
        </p:blipFill>
        <p:spPr>
          <a:xfrm>
            <a:off x="6096000" y="3012381"/>
            <a:ext cx="5642920" cy="244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401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b2308-d939-430a-b691-238a8dea59b6">
      <Terms xmlns="http://schemas.microsoft.com/office/infopath/2007/PartnerControls"/>
    </lcf76f155ced4ddcb4097134ff3c332f>
    <TaxCatchAll xmlns="5b8b13da-f81b-454a-95eb-607e33c0c50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5E158B290FB04C85E3A58298661110" ma:contentTypeVersion="13" ma:contentTypeDescription="Create a new document." ma:contentTypeScope="" ma:versionID="210b815ceb6506e01618af2d17eefaef">
  <xsd:schema xmlns:xsd="http://www.w3.org/2001/XMLSchema" xmlns:xs="http://www.w3.org/2001/XMLSchema" xmlns:p="http://schemas.microsoft.com/office/2006/metadata/properties" xmlns:ns2="18db2308-d939-430a-b691-238a8dea59b6" xmlns:ns3="5b8b13da-f81b-454a-95eb-607e33c0c50f" targetNamespace="http://schemas.microsoft.com/office/2006/metadata/properties" ma:root="true" ma:fieldsID="adfff1f5fea1391eb144090130f045bf" ns2:_="" ns3:_="">
    <xsd:import namespace="18db2308-d939-430a-b691-238a8dea59b6"/>
    <xsd:import namespace="5b8b13da-f81b-454a-95eb-607e33c0c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b2308-d939-430a-b691-238a8dea5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1dced58-e0b4-42b2-b81d-05092f917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b13da-f81b-454a-95eb-607e33c0c5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3870a5b-0f6f-4a43-975e-bd6ec4c6147b}" ma:internalName="TaxCatchAll" ma:showField="CatchAllData" ma:web="5b8b13da-f81b-454a-95eb-607e33c0c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683774-67B7-4400-916A-387E228FF191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3fe9fb8-24c2-4ace-a420-910edf4e4e2e"/>
    <ds:schemaRef ds:uri="aa32166c-8040-454a-8c07-d02cbfbe29a5"/>
  </ds:schemaRefs>
</ds:datastoreItem>
</file>

<file path=customXml/itemProps2.xml><?xml version="1.0" encoding="utf-8"?>
<ds:datastoreItem xmlns:ds="http://schemas.openxmlformats.org/officeDocument/2006/customXml" ds:itemID="{1CA5EBA7-4EC8-4268-A24F-3E9FA805610A}"/>
</file>

<file path=customXml/itemProps3.xml><?xml version="1.0" encoding="utf-8"?>
<ds:datastoreItem xmlns:ds="http://schemas.openxmlformats.org/officeDocument/2006/customXml" ds:itemID="{9C8745F8-072C-430D-BC08-676CDD1C8D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2809</TotalTime>
  <Words>235</Words>
  <Application>Microsoft Office PowerPoint</Application>
  <PresentationFormat>Widescreen</PresentationFormat>
  <Paragraphs>37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Office Theme</vt:lpstr>
      <vt:lpstr>Physics-Informed Long Short-Term Memory Neural Networks for Response Prediction and Parametric Identification of Nonlinear Dynamical Systems</vt:lpstr>
      <vt:lpstr>Acknowledgements</vt:lpstr>
      <vt:lpstr>Problem Statement</vt:lpstr>
      <vt:lpstr>Objectives</vt:lpstr>
      <vt:lpstr>LSTM</vt:lpstr>
      <vt:lpstr>PI-LSTM</vt:lpstr>
      <vt:lpstr>Data Generation</vt:lpstr>
      <vt:lpstr>Parameter ID Results</vt:lpstr>
      <vt:lpstr>Prediction and Comparison to Past Work</vt:lpstr>
      <vt:lpstr>Conclusions and Real-World 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John</dc:creator>
  <cp:lastModifiedBy>Coe, Michelle A - (macoe)</cp:lastModifiedBy>
  <cp:revision>9</cp:revision>
  <dcterms:created xsi:type="dcterms:W3CDTF">2026-03-30T19:07:53Z</dcterms:created>
  <dcterms:modified xsi:type="dcterms:W3CDTF">2026-04-08T23:14:44Z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0x010100815E158B290FB04C85E3A58298661110</vt:lpwstr>
  </property>
</Properties>
</file>